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1" r:id="rId10"/>
    <p:sldId id="262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226BD3-A656-4622-9529-4A70C3B83D4B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E28FFCF-9021-4DCD-87F3-2DAC57370AB1}">
      <dgm:prSet/>
      <dgm:spPr/>
      <dgm:t>
        <a:bodyPr/>
        <a:lstStyle/>
        <a:p>
          <a:r>
            <a:rPr lang="en-US"/>
            <a:t>Not easy to classify music</a:t>
          </a:r>
        </a:p>
      </dgm:t>
    </dgm:pt>
    <dgm:pt modelId="{1CAD0BEB-7D7C-4DF6-BAA2-487DEA8A0233}" type="parTrans" cxnId="{B2BFE6CD-5F9E-46CC-9B8E-4EB8CA665F59}">
      <dgm:prSet/>
      <dgm:spPr/>
      <dgm:t>
        <a:bodyPr/>
        <a:lstStyle/>
        <a:p>
          <a:endParaRPr lang="en-US"/>
        </a:p>
      </dgm:t>
    </dgm:pt>
    <dgm:pt modelId="{46C00321-5D30-47B4-88CF-E51988671227}" type="sibTrans" cxnId="{B2BFE6CD-5F9E-46CC-9B8E-4EB8CA665F59}">
      <dgm:prSet/>
      <dgm:spPr/>
      <dgm:t>
        <a:bodyPr/>
        <a:lstStyle/>
        <a:p>
          <a:endParaRPr lang="en-US"/>
        </a:p>
      </dgm:t>
    </dgm:pt>
    <dgm:pt modelId="{426841C6-C252-4C7C-9D49-13B1CE46FCE7}">
      <dgm:prSet/>
      <dgm:spPr/>
      <dgm:t>
        <a:bodyPr/>
        <a:lstStyle/>
        <a:p>
          <a:r>
            <a:rPr lang="en-US"/>
            <a:t>Can fit classification criteria for various genre</a:t>
          </a:r>
        </a:p>
      </dgm:t>
    </dgm:pt>
    <dgm:pt modelId="{E78D5142-5A04-4DFE-8E29-C1989BE92477}" type="parTrans" cxnId="{0EE04254-97B1-463B-B581-B5DEC4B0A8D1}">
      <dgm:prSet/>
      <dgm:spPr/>
      <dgm:t>
        <a:bodyPr/>
        <a:lstStyle/>
        <a:p>
          <a:endParaRPr lang="en-US"/>
        </a:p>
      </dgm:t>
    </dgm:pt>
    <dgm:pt modelId="{28A4E789-E1C0-469A-92C5-0E426FA19CFD}" type="sibTrans" cxnId="{0EE04254-97B1-463B-B581-B5DEC4B0A8D1}">
      <dgm:prSet/>
      <dgm:spPr/>
      <dgm:t>
        <a:bodyPr/>
        <a:lstStyle/>
        <a:p>
          <a:endParaRPr lang="en-US"/>
        </a:p>
      </dgm:t>
    </dgm:pt>
    <dgm:pt modelId="{BC492929-E1F3-4BE1-92E6-7FF0659634BD}">
      <dgm:prSet/>
      <dgm:spPr/>
      <dgm:t>
        <a:bodyPr/>
        <a:lstStyle/>
        <a:p>
          <a:r>
            <a:rPr lang="en-US"/>
            <a:t>Music files are huge</a:t>
          </a:r>
        </a:p>
      </dgm:t>
    </dgm:pt>
    <dgm:pt modelId="{1E46E9B5-2AD3-4E6C-8E94-CBD6C4A6249A}" type="parTrans" cxnId="{B547E259-90EE-4DA3-BC99-7443F9C09368}">
      <dgm:prSet/>
      <dgm:spPr/>
      <dgm:t>
        <a:bodyPr/>
        <a:lstStyle/>
        <a:p>
          <a:endParaRPr lang="en-US"/>
        </a:p>
      </dgm:t>
    </dgm:pt>
    <dgm:pt modelId="{3BC5E340-BEA9-45B2-9499-00D44EF3292D}" type="sibTrans" cxnId="{B547E259-90EE-4DA3-BC99-7443F9C09368}">
      <dgm:prSet/>
      <dgm:spPr/>
      <dgm:t>
        <a:bodyPr/>
        <a:lstStyle/>
        <a:p>
          <a:endParaRPr lang="en-US"/>
        </a:p>
      </dgm:t>
    </dgm:pt>
    <dgm:pt modelId="{DD6E2083-3C39-0C47-ABAB-A117113E9CB4}" type="pres">
      <dgm:prSet presAssocID="{CE226BD3-A656-4622-9529-4A70C3B83D4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606977F-9CBE-DC40-9CB8-14AA2ACEB36A}" type="pres">
      <dgm:prSet presAssocID="{6E28FFCF-9021-4DCD-87F3-2DAC57370AB1}" presName="hierRoot1" presStyleCnt="0"/>
      <dgm:spPr/>
    </dgm:pt>
    <dgm:pt modelId="{1FCD7F4E-F101-6646-8A34-3D54F5F331AC}" type="pres">
      <dgm:prSet presAssocID="{6E28FFCF-9021-4DCD-87F3-2DAC57370AB1}" presName="composite" presStyleCnt="0"/>
      <dgm:spPr/>
    </dgm:pt>
    <dgm:pt modelId="{B9E62348-C485-8F4E-8815-C502E5691B3F}" type="pres">
      <dgm:prSet presAssocID="{6E28FFCF-9021-4DCD-87F3-2DAC57370AB1}" presName="background" presStyleLbl="node0" presStyleIdx="0" presStyleCnt="3"/>
      <dgm:spPr/>
    </dgm:pt>
    <dgm:pt modelId="{75186437-2381-3745-A4EA-63D46C525375}" type="pres">
      <dgm:prSet presAssocID="{6E28FFCF-9021-4DCD-87F3-2DAC57370AB1}" presName="text" presStyleLbl="fgAcc0" presStyleIdx="0" presStyleCnt="3">
        <dgm:presLayoutVars>
          <dgm:chPref val="3"/>
        </dgm:presLayoutVars>
      </dgm:prSet>
      <dgm:spPr/>
    </dgm:pt>
    <dgm:pt modelId="{6AA2E339-1794-6748-BE95-1FCC22C3C2A1}" type="pres">
      <dgm:prSet presAssocID="{6E28FFCF-9021-4DCD-87F3-2DAC57370AB1}" presName="hierChild2" presStyleCnt="0"/>
      <dgm:spPr/>
    </dgm:pt>
    <dgm:pt modelId="{9F22684A-F376-0D46-BF44-BB74083520CF}" type="pres">
      <dgm:prSet presAssocID="{426841C6-C252-4C7C-9D49-13B1CE46FCE7}" presName="hierRoot1" presStyleCnt="0"/>
      <dgm:spPr/>
    </dgm:pt>
    <dgm:pt modelId="{7A2BD7C8-9DD3-444A-8B05-5634EDDF765F}" type="pres">
      <dgm:prSet presAssocID="{426841C6-C252-4C7C-9D49-13B1CE46FCE7}" presName="composite" presStyleCnt="0"/>
      <dgm:spPr/>
    </dgm:pt>
    <dgm:pt modelId="{11D98AD2-4FDC-3448-B34A-5BA800BA60D6}" type="pres">
      <dgm:prSet presAssocID="{426841C6-C252-4C7C-9D49-13B1CE46FCE7}" presName="background" presStyleLbl="node0" presStyleIdx="1" presStyleCnt="3"/>
      <dgm:spPr/>
    </dgm:pt>
    <dgm:pt modelId="{3CBBE7C6-782F-4E48-B0F9-4E2B649FFDC2}" type="pres">
      <dgm:prSet presAssocID="{426841C6-C252-4C7C-9D49-13B1CE46FCE7}" presName="text" presStyleLbl="fgAcc0" presStyleIdx="1" presStyleCnt="3">
        <dgm:presLayoutVars>
          <dgm:chPref val="3"/>
        </dgm:presLayoutVars>
      </dgm:prSet>
      <dgm:spPr/>
    </dgm:pt>
    <dgm:pt modelId="{4998BC19-8F07-E147-B263-3943DBB6D81C}" type="pres">
      <dgm:prSet presAssocID="{426841C6-C252-4C7C-9D49-13B1CE46FCE7}" presName="hierChild2" presStyleCnt="0"/>
      <dgm:spPr/>
    </dgm:pt>
    <dgm:pt modelId="{64CA179F-7B00-3047-B124-D2CCF846CCC3}" type="pres">
      <dgm:prSet presAssocID="{BC492929-E1F3-4BE1-92E6-7FF0659634BD}" presName="hierRoot1" presStyleCnt="0"/>
      <dgm:spPr/>
    </dgm:pt>
    <dgm:pt modelId="{F01BD617-5A4A-864C-9FF1-396CAE75DC09}" type="pres">
      <dgm:prSet presAssocID="{BC492929-E1F3-4BE1-92E6-7FF0659634BD}" presName="composite" presStyleCnt="0"/>
      <dgm:spPr/>
    </dgm:pt>
    <dgm:pt modelId="{2C583C19-4E04-5146-8ABF-DD0B88C47705}" type="pres">
      <dgm:prSet presAssocID="{BC492929-E1F3-4BE1-92E6-7FF0659634BD}" presName="background" presStyleLbl="node0" presStyleIdx="2" presStyleCnt="3"/>
      <dgm:spPr/>
    </dgm:pt>
    <dgm:pt modelId="{048DBF14-685A-2440-80E5-E631D41533DE}" type="pres">
      <dgm:prSet presAssocID="{BC492929-E1F3-4BE1-92E6-7FF0659634BD}" presName="text" presStyleLbl="fgAcc0" presStyleIdx="2" presStyleCnt="3">
        <dgm:presLayoutVars>
          <dgm:chPref val="3"/>
        </dgm:presLayoutVars>
      </dgm:prSet>
      <dgm:spPr/>
    </dgm:pt>
    <dgm:pt modelId="{8E14AD3D-4141-C34D-909D-6724B2C5354E}" type="pres">
      <dgm:prSet presAssocID="{BC492929-E1F3-4BE1-92E6-7FF0659634BD}" presName="hierChild2" presStyleCnt="0"/>
      <dgm:spPr/>
    </dgm:pt>
  </dgm:ptLst>
  <dgm:cxnLst>
    <dgm:cxn modelId="{B84F6A11-303C-F84C-A154-512502ECAEDE}" type="presOf" srcId="{BC492929-E1F3-4BE1-92E6-7FF0659634BD}" destId="{048DBF14-685A-2440-80E5-E631D41533DE}" srcOrd="0" destOrd="0" presId="urn:microsoft.com/office/officeart/2005/8/layout/hierarchy1"/>
    <dgm:cxn modelId="{0EE04254-97B1-463B-B581-B5DEC4B0A8D1}" srcId="{CE226BD3-A656-4622-9529-4A70C3B83D4B}" destId="{426841C6-C252-4C7C-9D49-13B1CE46FCE7}" srcOrd="1" destOrd="0" parTransId="{E78D5142-5A04-4DFE-8E29-C1989BE92477}" sibTransId="{28A4E789-E1C0-469A-92C5-0E426FA19CFD}"/>
    <dgm:cxn modelId="{B547E259-90EE-4DA3-BC99-7443F9C09368}" srcId="{CE226BD3-A656-4622-9529-4A70C3B83D4B}" destId="{BC492929-E1F3-4BE1-92E6-7FF0659634BD}" srcOrd="2" destOrd="0" parTransId="{1E46E9B5-2AD3-4E6C-8E94-CBD6C4A6249A}" sibTransId="{3BC5E340-BEA9-45B2-9499-00D44EF3292D}"/>
    <dgm:cxn modelId="{F2C73767-41BB-DC47-8B60-44E705CE9A2B}" type="presOf" srcId="{6E28FFCF-9021-4DCD-87F3-2DAC57370AB1}" destId="{75186437-2381-3745-A4EA-63D46C525375}" srcOrd="0" destOrd="0" presId="urn:microsoft.com/office/officeart/2005/8/layout/hierarchy1"/>
    <dgm:cxn modelId="{66000BA0-9A07-F944-99E8-C6D798EA3390}" type="presOf" srcId="{426841C6-C252-4C7C-9D49-13B1CE46FCE7}" destId="{3CBBE7C6-782F-4E48-B0F9-4E2B649FFDC2}" srcOrd="0" destOrd="0" presId="urn:microsoft.com/office/officeart/2005/8/layout/hierarchy1"/>
    <dgm:cxn modelId="{B2BFE6CD-5F9E-46CC-9B8E-4EB8CA665F59}" srcId="{CE226BD3-A656-4622-9529-4A70C3B83D4B}" destId="{6E28FFCF-9021-4DCD-87F3-2DAC57370AB1}" srcOrd="0" destOrd="0" parTransId="{1CAD0BEB-7D7C-4DF6-BAA2-487DEA8A0233}" sibTransId="{46C00321-5D30-47B4-88CF-E51988671227}"/>
    <dgm:cxn modelId="{4F42E9F2-050D-0946-9BA7-AA20F347DDBE}" type="presOf" srcId="{CE226BD3-A656-4622-9529-4A70C3B83D4B}" destId="{DD6E2083-3C39-0C47-ABAB-A117113E9CB4}" srcOrd="0" destOrd="0" presId="urn:microsoft.com/office/officeart/2005/8/layout/hierarchy1"/>
    <dgm:cxn modelId="{32B94E28-10FA-A44F-A8C7-440300D266DF}" type="presParOf" srcId="{DD6E2083-3C39-0C47-ABAB-A117113E9CB4}" destId="{B606977F-9CBE-DC40-9CB8-14AA2ACEB36A}" srcOrd="0" destOrd="0" presId="urn:microsoft.com/office/officeart/2005/8/layout/hierarchy1"/>
    <dgm:cxn modelId="{CEBF9289-0687-9841-9143-06558745682C}" type="presParOf" srcId="{B606977F-9CBE-DC40-9CB8-14AA2ACEB36A}" destId="{1FCD7F4E-F101-6646-8A34-3D54F5F331AC}" srcOrd="0" destOrd="0" presId="urn:microsoft.com/office/officeart/2005/8/layout/hierarchy1"/>
    <dgm:cxn modelId="{A754DFBA-635A-254E-B163-3932D7371322}" type="presParOf" srcId="{1FCD7F4E-F101-6646-8A34-3D54F5F331AC}" destId="{B9E62348-C485-8F4E-8815-C502E5691B3F}" srcOrd="0" destOrd="0" presId="urn:microsoft.com/office/officeart/2005/8/layout/hierarchy1"/>
    <dgm:cxn modelId="{E58F2FDC-650A-F540-83C2-AEDCD65829E2}" type="presParOf" srcId="{1FCD7F4E-F101-6646-8A34-3D54F5F331AC}" destId="{75186437-2381-3745-A4EA-63D46C525375}" srcOrd="1" destOrd="0" presId="urn:microsoft.com/office/officeart/2005/8/layout/hierarchy1"/>
    <dgm:cxn modelId="{9AB7C43A-0C90-494F-8A8B-38F74D403309}" type="presParOf" srcId="{B606977F-9CBE-DC40-9CB8-14AA2ACEB36A}" destId="{6AA2E339-1794-6748-BE95-1FCC22C3C2A1}" srcOrd="1" destOrd="0" presId="urn:microsoft.com/office/officeart/2005/8/layout/hierarchy1"/>
    <dgm:cxn modelId="{7BF30359-A1C7-4D43-A7CF-4FF842E1D5E7}" type="presParOf" srcId="{DD6E2083-3C39-0C47-ABAB-A117113E9CB4}" destId="{9F22684A-F376-0D46-BF44-BB74083520CF}" srcOrd="1" destOrd="0" presId="urn:microsoft.com/office/officeart/2005/8/layout/hierarchy1"/>
    <dgm:cxn modelId="{55F05C63-7C45-8F43-9FC7-5634B9B9D894}" type="presParOf" srcId="{9F22684A-F376-0D46-BF44-BB74083520CF}" destId="{7A2BD7C8-9DD3-444A-8B05-5634EDDF765F}" srcOrd="0" destOrd="0" presId="urn:microsoft.com/office/officeart/2005/8/layout/hierarchy1"/>
    <dgm:cxn modelId="{B8EF4F7A-F0AF-354E-A67D-69BF62E670DA}" type="presParOf" srcId="{7A2BD7C8-9DD3-444A-8B05-5634EDDF765F}" destId="{11D98AD2-4FDC-3448-B34A-5BA800BA60D6}" srcOrd="0" destOrd="0" presId="urn:microsoft.com/office/officeart/2005/8/layout/hierarchy1"/>
    <dgm:cxn modelId="{C0EB54B2-2BD2-D449-B6EE-597B494B923D}" type="presParOf" srcId="{7A2BD7C8-9DD3-444A-8B05-5634EDDF765F}" destId="{3CBBE7C6-782F-4E48-B0F9-4E2B649FFDC2}" srcOrd="1" destOrd="0" presId="urn:microsoft.com/office/officeart/2005/8/layout/hierarchy1"/>
    <dgm:cxn modelId="{151171AE-38B4-2249-A443-5595375816E9}" type="presParOf" srcId="{9F22684A-F376-0D46-BF44-BB74083520CF}" destId="{4998BC19-8F07-E147-B263-3943DBB6D81C}" srcOrd="1" destOrd="0" presId="urn:microsoft.com/office/officeart/2005/8/layout/hierarchy1"/>
    <dgm:cxn modelId="{9D89D765-D1E7-7446-9B3C-14E32AAEBA9F}" type="presParOf" srcId="{DD6E2083-3C39-0C47-ABAB-A117113E9CB4}" destId="{64CA179F-7B00-3047-B124-D2CCF846CCC3}" srcOrd="2" destOrd="0" presId="urn:microsoft.com/office/officeart/2005/8/layout/hierarchy1"/>
    <dgm:cxn modelId="{CF62219C-E81C-F345-AFBC-175694D22E0C}" type="presParOf" srcId="{64CA179F-7B00-3047-B124-D2CCF846CCC3}" destId="{F01BD617-5A4A-864C-9FF1-396CAE75DC09}" srcOrd="0" destOrd="0" presId="urn:microsoft.com/office/officeart/2005/8/layout/hierarchy1"/>
    <dgm:cxn modelId="{7568CAB9-0ED5-3243-BE2A-52CE7D3A1E85}" type="presParOf" srcId="{F01BD617-5A4A-864C-9FF1-396CAE75DC09}" destId="{2C583C19-4E04-5146-8ABF-DD0B88C47705}" srcOrd="0" destOrd="0" presId="urn:microsoft.com/office/officeart/2005/8/layout/hierarchy1"/>
    <dgm:cxn modelId="{2C36C4FE-8710-B544-A548-540AC73C1AF6}" type="presParOf" srcId="{F01BD617-5A4A-864C-9FF1-396CAE75DC09}" destId="{048DBF14-685A-2440-80E5-E631D41533DE}" srcOrd="1" destOrd="0" presId="urn:microsoft.com/office/officeart/2005/8/layout/hierarchy1"/>
    <dgm:cxn modelId="{17991B90-8ECE-E24D-84B5-BCC6DFFC0154}" type="presParOf" srcId="{64CA179F-7B00-3047-B124-D2CCF846CCC3}" destId="{8E14AD3D-4141-C34D-909D-6724B2C5354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E62348-C485-8F4E-8815-C502E5691B3F}">
      <dsp:nvSpPr>
        <dsp:cNvPr id="0" name=""/>
        <dsp:cNvSpPr/>
      </dsp:nvSpPr>
      <dsp:spPr>
        <a:xfrm>
          <a:off x="0" y="485224"/>
          <a:ext cx="2886075" cy="18326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186437-2381-3745-A4EA-63D46C525375}">
      <dsp:nvSpPr>
        <dsp:cNvPr id="0" name=""/>
        <dsp:cNvSpPr/>
      </dsp:nvSpPr>
      <dsp:spPr>
        <a:xfrm>
          <a:off x="320675" y="789865"/>
          <a:ext cx="2886075" cy="18326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Not easy to classify music</a:t>
          </a:r>
        </a:p>
      </dsp:txBody>
      <dsp:txXfrm>
        <a:off x="374352" y="843542"/>
        <a:ext cx="2778721" cy="1725303"/>
      </dsp:txXfrm>
    </dsp:sp>
    <dsp:sp modelId="{11D98AD2-4FDC-3448-B34A-5BA800BA60D6}">
      <dsp:nvSpPr>
        <dsp:cNvPr id="0" name=""/>
        <dsp:cNvSpPr/>
      </dsp:nvSpPr>
      <dsp:spPr>
        <a:xfrm>
          <a:off x="3527425" y="485224"/>
          <a:ext cx="2886075" cy="18326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BBE7C6-782F-4E48-B0F9-4E2B649FFDC2}">
      <dsp:nvSpPr>
        <dsp:cNvPr id="0" name=""/>
        <dsp:cNvSpPr/>
      </dsp:nvSpPr>
      <dsp:spPr>
        <a:xfrm>
          <a:off x="3848099" y="789865"/>
          <a:ext cx="2886075" cy="18326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Can fit classification criteria for various genre</a:t>
          </a:r>
        </a:p>
      </dsp:txBody>
      <dsp:txXfrm>
        <a:off x="3901776" y="843542"/>
        <a:ext cx="2778721" cy="1725303"/>
      </dsp:txXfrm>
    </dsp:sp>
    <dsp:sp modelId="{2C583C19-4E04-5146-8ABF-DD0B88C47705}">
      <dsp:nvSpPr>
        <dsp:cNvPr id="0" name=""/>
        <dsp:cNvSpPr/>
      </dsp:nvSpPr>
      <dsp:spPr>
        <a:xfrm>
          <a:off x="7054850" y="485224"/>
          <a:ext cx="2886075" cy="18326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8DBF14-685A-2440-80E5-E631D41533DE}">
      <dsp:nvSpPr>
        <dsp:cNvPr id="0" name=""/>
        <dsp:cNvSpPr/>
      </dsp:nvSpPr>
      <dsp:spPr>
        <a:xfrm>
          <a:off x="7375524" y="789865"/>
          <a:ext cx="2886075" cy="18326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Music files are huge</a:t>
          </a:r>
        </a:p>
      </dsp:txBody>
      <dsp:txXfrm>
        <a:off x="7429201" y="843542"/>
        <a:ext cx="2778721" cy="17253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4D6E4E-A55C-A44B-85E5-7FE1265712DA}" type="datetimeFigureOut">
              <a:rPr lang="en-US" smtClean="0"/>
              <a:t>5/5/22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FC46AD-A0CD-B749-ADAE-76D9E58B1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940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FC46AD-A0CD-B749-ADAE-76D9E58B1B3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273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FC46AD-A0CD-B749-ADAE-76D9E58B1B3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32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FC46AD-A0CD-B749-ADAE-76D9E58B1B3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39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726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9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780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598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49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61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713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223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47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234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909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6EC3EDF-7517-364C-9631-305808C45D7D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B2D02158-749D-CC48-B2EC-C9144891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11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https://camo.githubusercontent.com/43212f89953a7bfe5e0afca2fb523ecd032151fddf832266a31b8040f9f2a818/687474703a2f2f746f6d6d796d756c6c616e65792e636f6d2f696d672f636e6e2d6469616772616d2e706e67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30CFA-ABB0-A949-00C4-D634A26A45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01019"/>
            <a:ext cx="8991600" cy="1645920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Music Genre Classification with Parallelized Deep Learning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BDBC21-868D-B2E3-7626-883FC73E38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u="sng" dirty="0"/>
              <a:t>Group 4: Ashish Roy (NUID: 001044804)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976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EC7FF834-B204-4967-8D47-8BB36EAF0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780A22D-61EA-43E3-BD94-3E39CF902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B73FA1-A93E-442B-457D-BC9964DB0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Model Architecture</a:t>
            </a:r>
          </a:p>
        </p:txBody>
      </p:sp>
      <p:pic>
        <p:nvPicPr>
          <p:cNvPr id="1025" name="Picture 24" descr="Diagram&#10;&#10;Description automatically generated">
            <a:extLst>
              <a:ext uri="{FF2B5EF4-FFF2-40B4-BE49-F238E27FC236}">
                <a16:creationId xmlns:a16="http://schemas.microsoft.com/office/drawing/2014/main" id="{DFFEDB2A-BDCD-59D5-33D2-E0F89E39D62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1088097"/>
            <a:ext cx="12216982" cy="2626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2F8EA0BC-F99D-31F5-5C93-3EE54287C9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635266" y="-28577"/>
            <a:ext cx="1179750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405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3B1CD-B760-7139-5187-C0195C419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Test Split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3565CE-4B4D-BB6F-2CAC-0FDE012BE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x_train</a:t>
            </a:r>
            <a:r>
              <a:rPr lang="en-US" dirty="0"/>
              <a:t> shape: (7000, 1, 128, 128)</a:t>
            </a:r>
          </a:p>
          <a:p>
            <a:r>
              <a:rPr lang="en-US" dirty="0" err="1"/>
              <a:t>y_train</a:t>
            </a:r>
            <a:r>
              <a:rPr lang="en-US" dirty="0"/>
              <a:t> shape: (7000,)</a:t>
            </a:r>
          </a:p>
          <a:p>
            <a:r>
              <a:rPr lang="en-US" dirty="0" err="1"/>
              <a:t>x_valid</a:t>
            </a:r>
            <a:r>
              <a:rPr lang="en-US" dirty="0"/>
              <a:t> shape: (2000, 1, 128, 128)</a:t>
            </a:r>
          </a:p>
          <a:p>
            <a:r>
              <a:rPr lang="en-US" dirty="0" err="1"/>
              <a:t>y_valid</a:t>
            </a:r>
            <a:r>
              <a:rPr lang="en-US" dirty="0"/>
              <a:t> shape: (2000,)</a:t>
            </a:r>
          </a:p>
          <a:p>
            <a:r>
              <a:rPr lang="en-US" dirty="0" err="1"/>
              <a:t>x_test</a:t>
            </a:r>
            <a:r>
              <a:rPr lang="en-US" dirty="0"/>
              <a:t> shape: (990, 1, 128, 128)</a:t>
            </a:r>
          </a:p>
          <a:p>
            <a:r>
              <a:rPr lang="en-US" dirty="0" err="1"/>
              <a:t>y_test</a:t>
            </a:r>
            <a:r>
              <a:rPr lang="en-US" dirty="0"/>
              <a:t> shape: (990,)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855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F77A1-EEBF-6997-A7EA-E2581A179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80078-0781-A092-40FF-26CD7536C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n-US" b="1" dirty="0"/>
              <a:t>Train Test Validation size:</a:t>
            </a:r>
            <a:r>
              <a:rPr lang="en-US" dirty="0"/>
              <a:t> This is kept constant to the shape mentioned previously.</a:t>
            </a:r>
          </a:p>
          <a:p>
            <a:pPr lvl="0" algn="just"/>
            <a:r>
              <a:rPr lang="en-US" b="1" dirty="0"/>
              <a:t>Number of Epochs:</a:t>
            </a:r>
            <a:r>
              <a:rPr lang="en-US" dirty="0"/>
              <a:t> The number of epochs is set to 100 because of limited available time. The model performs at an accuracy of 96% when trained </a:t>
            </a:r>
            <a:r>
              <a:rPr lang="en-US"/>
              <a:t>for 2100 </a:t>
            </a:r>
            <a:r>
              <a:rPr lang="en-US" dirty="0"/>
              <a:t>epochs on one GPU but takes much time to execute. Similarly, it performs at 75% accuracy for 550 epochs but takes 47 min to complete.</a:t>
            </a:r>
          </a:p>
          <a:p>
            <a:pPr lvl="0" algn="just"/>
            <a:r>
              <a:rPr lang="en-US" b="1" dirty="0"/>
              <a:t>Model Parameters:</a:t>
            </a:r>
            <a:r>
              <a:rPr lang="en-US" dirty="0"/>
              <a:t> All the model parameters are the same for all experiments. Changing this would affect the comparison of the parallel performance.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97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3E874-4E9A-5EF1-F0E7-372128E3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0" y="978776"/>
            <a:ext cx="3044953" cy="1174991"/>
          </a:xfrm>
        </p:spPr>
        <p:txBody>
          <a:bodyPr>
            <a:normAutofit/>
          </a:bodyPr>
          <a:lstStyle/>
          <a:p>
            <a:r>
              <a:rPr lang="en-US" sz="2000" dirty="0"/>
              <a:t>Experiment 1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A59F07-849B-7B71-4318-11AED4E81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0" y="2640692"/>
            <a:ext cx="3044952" cy="3255252"/>
          </a:xfrm>
        </p:spPr>
        <p:txBody>
          <a:bodyPr>
            <a:normAutofit/>
          </a:bodyPr>
          <a:lstStyle/>
          <a:p>
            <a:r>
              <a:rPr lang="en-US" b="1" dirty="0"/>
              <a:t>GPU:</a:t>
            </a:r>
            <a:r>
              <a:rPr lang="en-US" dirty="0"/>
              <a:t> v100-sxm2</a:t>
            </a:r>
          </a:p>
          <a:p>
            <a:r>
              <a:rPr lang="en-US" b="1" dirty="0"/>
              <a:t>No. of GPUs:</a:t>
            </a:r>
            <a:r>
              <a:rPr lang="en-US" dirty="0"/>
              <a:t> 1</a:t>
            </a:r>
          </a:p>
          <a:p>
            <a:r>
              <a:rPr lang="en-US" b="1" dirty="0"/>
              <a:t>Reservation:</a:t>
            </a:r>
            <a:r>
              <a:rPr lang="en-US" dirty="0"/>
              <a:t> csye7105-gpu</a:t>
            </a:r>
          </a:p>
          <a:p>
            <a:r>
              <a:rPr lang="en-US" b="1" dirty="0"/>
              <a:t>Epoch:</a:t>
            </a:r>
            <a:r>
              <a:rPr lang="en-US" dirty="0"/>
              <a:t> 100</a:t>
            </a:r>
          </a:p>
          <a:p>
            <a:r>
              <a:rPr lang="en-US" b="1" dirty="0"/>
              <a:t>Batch Size:</a:t>
            </a:r>
            <a:r>
              <a:rPr lang="en-US" dirty="0"/>
              <a:t> 256</a:t>
            </a:r>
          </a:p>
          <a:p>
            <a:endParaRPr lang="en-US" sz="1600" dirty="0"/>
          </a:p>
        </p:txBody>
      </p: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F8A6C2B3-B417-BEEA-9813-B5D36802C8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42" b="-2"/>
          <a:stretch/>
        </p:blipFill>
        <p:spPr>
          <a:xfrm>
            <a:off x="4654296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357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3E874-4E9A-5EF1-F0E7-372128E3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0" y="978776"/>
            <a:ext cx="3044953" cy="1174991"/>
          </a:xfrm>
        </p:spPr>
        <p:txBody>
          <a:bodyPr>
            <a:normAutofit/>
          </a:bodyPr>
          <a:lstStyle/>
          <a:p>
            <a:r>
              <a:rPr lang="en-US" sz="2000" dirty="0"/>
              <a:t>Experiment 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A59F07-849B-7B71-4318-11AED4E81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0" y="2640692"/>
            <a:ext cx="3044952" cy="3255252"/>
          </a:xfrm>
        </p:spPr>
        <p:txBody>
          <a:bodyPr>
            <a:normAutofit/>
          </a:bodyPr>
          <a:lstStyle/>
          <a:p>
            <a:r>
              <a:rPr lang="en-US" sz="1600" b="1"/>
              <a:t>GPU:</a:t>
            </a:r>
            <a:r>
              <a:rPr lang="en-US" sz="1600"/>
              <a:t> v100-sxm2</a:t>
            </a:r>
          </a:p>
          <a:p>
            <a:r>
              <a:rPr lang="en-US" sz="1600" b="1"/>
              <a:t>No. of GPUs:</a:t>
            </a:r>
            <a:r>
              <a:rPr lang="en-US" sz="1600"/>
              <a:t> 2</a:t>
            </a:r>
          </a:p>
          <a:p>
            <a:r>
              <a:rPr lang="en-US" sz="1600" b="1"/>
              <a:t>Reservation:</a:t>
            </a:r>
            <a:r>
              <a:rPr lang="en-US" sz="1600"/>
              <a:t> csye7105-gpu</a:t>
            </a:r>
          </a:p>
          <a:p>
            <a:r>
              <a:rPr lang="en-US" sz="1600" b="1"/>
              <a:t>Epoch:</a:t>
            </a:r>
            <a:r>
              <a:rPr lang="en-US" sz="1600"/>
              <a:t> 100</a:t>
            </a:r>
          </a:p>
          <a:p>
            <a:r>
              <a:rPr lang="en-US" sz="1600" b="1"/>
              <a:t>Batch Size:</a:t>
            </a:r>
            <a:r>
              <a:rPr lang="en-US" sz="1600"/>
              <a:t> 256</a:t>
            </a:r>
          </a:p>
          <a:p>
            <a:endParaRPr lang="en-US" sz="1600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10CFA81-5D06-AF5E-B6F7-05235A4A9E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42" b="-2"/>
          <a:stretch/>
        </p:blipFill>
        <p:spPr>
          <a:xfrm>
            <a:off x="4654296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2381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3E874-4E9A-5EF1-F0E7-372128E39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0" y="978776"/>
            <a:ext cx="3044953" cy="1174991"/>
          </a:xfrm>
        </p:spPr>
        <p:txBody>
          <a:bodyPr>
            <a:normAutofit/>
          </a:bodyPr>
          <a:lstStyle/>
          <a:p>
            <a:r>
              <a:rPr lang="en-US" sz="2000" dirty="0"/>
              <a:t>Experiment 3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1A59F07-849B-7B71-4318-11AED4E81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0" y="2640692"/>
            <a:ext cx="3044952" cy="3255252"/>
          </a:xfrm>
        </p:spPr>
        <p:txBody>
          <a:bodyPr>
            <a:normAutofit/>
          </a:bodyPr>
          <a:lstStyle/>
          <a:p>
            <a:r>
              <a:rPr lang="en-US" b="1" dirty="0"/>
              <a:t>GPU:</a:t>
            </a:r>
            <a:r>
              <a:rPr lang="en-US" dirty="0"/>
              <a:t> v100-sxm2</a:t>
            </a:r>
          </a:p>
          <a:p>
            <a:r>
              <a:rPr lang="en-US" b="1" dirty="0"/>
              <a:t>No. of GPUs:</a:t>
            </a:r>
            <a:r>
              <a:rPr lang="en-US" dirty="0"/>
              <a:t> 4</a:t>
            </a:r>
          </a:p>
          <a:p>
            <a:r>
              <a:rPr lang="en-US" b="1" dirty="0"/>
              <a:t>Reservation:</a:t>
            </a:r>
            <a:r>
              <a:rPr lang="en-US" dirty="0"/>
              <a:t> csye7105-gpu</a:t>
            </a:r>
          </a:p>
          <a:p>
            <a:r>
              <a:rPr lang="en-US" b="1" dirty="0"/>
              <a:t>Epoch:</a:t>
            </a:r>
            <a:r>
              <a:rPr lang="en-US" dirty="0"/>
              <a:t> 100</a:t>
            </a:r>
          </a:p>
          <a:p>
            <a:r>
              <a:rPr lang="en-US" b="1" dirty="0"/>
              <a:t>Batch Size:</a:t>
            </a:r>
            <a:r>
              <a:rPr lang="en-US" dirty="0"/>
              <a:t> 256</a:t>
            </a:r>
          </a:p>
          <a:p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68380E-365D-E059-36F1-F4C78F854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4946" y="3308350"/>
            <a:ext cx="84455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298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B5A4D-DE50-6916-9BA7-38F0B3C63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41EB26B-974D-3C18-3269-FDDCD58B08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0811824"/>
              </p:ext>
            </p:extLst>
          </p:nvPr>
        </p:nvGraphicFramePr>
        <p:xfrm>
          <a:off x="2230438" y="2638425"/>
          <a:ext cx="7731124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2781">
                  <a:extLst>
                    <a:ext uri="{9D8B030D-6E8A-4147-A177-3AD203B41FA5}">
                      <a16:colId xmlns:a16="http://schemas.microsoft.com/office/drawing/2014/main" val="536276654"/>
                    </a:ext>
                  </a:extLst>
                </a:gridCol>
                <a:gridCol w="1932781">
                  <a:extLst>
                    <a:ext uri="{9D8B030D-6E8A-4147-A177-3AD203B41FA5}">
                      <a16:colId xmlns:a16="http://schemas.microsoft.com/office/drawing/2014/main" val="278503374"/>
                    </a:ext>
                  </a:extLst>
                </a:gridCol>
                <a:gridCol w="1932781">
                  <a:extLst>
                    <a:ext uri="{9D8B030D-6E8A-4147-A177-3AD203B41FA5}">
                      <a16:colId xmlns:a16="http://schemas.microsoft.com/office/drawing/2014/main" val="555159997"/>
                    </a:ext>
                  </a:extLst>
                </a:gridCol>
                <a:gridCol w="1932781">
                  <a:extLst>
                    <a:ext uri="{9D8B030D-6E8A-4147-A177-3AD203B41FA5}">
                      <a16:colId xmlns:a16="http://schemas.microsoft.com/office/drawing/2014/main" val="12871495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Experiment Number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Execution Time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Model Accuracy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No. of GPUs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1230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00:09:19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54.25%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212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00:14:48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56.26%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0502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Infinity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  <a:r>
                        <a:rPr lang="en-US" dirty="0">
                          <a:effectLst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58290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7E79028-92DF-720D-CC87-F01DDE3AB5C2}"/>
              </a:ext>
            </a:extLst>
          </p:cNvPr>
          <p:cNvSpPr txBox="1"/>
          <p:nvPr/>
        </p:nvSpPr>
        <p:spPr>
          <a:xfrm>
            <a:off x="2230438" y="4876038"/>
            <a:ext cx="78264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It is evident that increasing the GPU number increases the model accuracy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But increasing the number of GPUs exponentially increases the execution time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It fails to execute on 4 GPU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098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AD7C5BE-418C-4A44-91BF-28E411F75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DFBB98-8ADA-1093-7A25-549A6DF8E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PCA</a:t>
            </a:r>
          </a:p>
        </p:txBody>
      </p:sp>
      <p:pic>
        <p:nvPicPr>
          <p:cNvPr id="4" name="Content Placeholder 3" descr="Chart, scatter chart&#10;&#10;Description automatically generated">
            <a:extLst>
              <a:ext uri="{FF2B5EF4-FFF2-40B4-BE49-F238E27FC236}">
                <a16:creationId xmlns:a16="http://schemas.microsoft.com/office/drawing/2014/main" id="{FD0EDEE1-D12A-C283-DC11-1E7A9A41CF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559" y="2482596"/>
            <a:ext cx="8948555" cy="293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654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AD7C5BE-418C-4A44-91BF-28E411F75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120" y="1559052"/>
            <a:ext cx="10271760" cy="4347972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9BD8D4-1834-9A78-8D3B-2094F24DC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rgbClr val="404040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PCA – Component analysis</a:t>
            </a:r>
          </a:p>
        </p:txBody>
      </p:sp>
      <p:pic>
        <p:nvPicPr>
          <p:cNvPr id="4" name="Content Placeholder 3" descr="Text&#10;&#10;Description automatically generated with medium confidence">
            <a:extLst>
              <a:ext uri="{FF2B5EF4-FFF2-40B4-BE49-F238E27FC236}">
                <a16:creationId xmlns:a16="http://schemas.microsoft.com/office/drawing/2014/main" id="{2C571212-41AC-4F8D-462E-791DDE89D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189" y="2482596"/>
            <a:ext cx="9087295" cy="2930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675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E3129-E9C3-71BA-6266-5E15C7013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BD21F-9EB6-8A99-FD4A-235F08E2E5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classify the music genre perfectly, it is essential only to take components contributing to the model performance. If the aim is to classify music with an accuracy of 90%, only 410 components are required to do so and can perform best at 1 GPU as well.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667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F9EF2-0F5F-69BD-7013-A82D3B260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en-US" dirty="0"/>
              <a:t>Problem Statement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BEDFF88-4FC5-FBEA-F9C3-1C2A746132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5263640"/>
              </p:ext>
            </p:extLst>
          </p:nvPr>
        </p:nvGraphicFramePr>
        <p:xfrm>
          <a:off x="965200" y="2638425"/>
          <a:ext cx="10261600" cy="3107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61966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8CAE3-F3F8-AC27-1820-2F90933B8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A5585-6CE5-8837-FBB3-D90D2220F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is to develop a parallelized model that accurately classifies the given music genre. </a:t>
            </a:r>
          </a:p>
          <a:p>
            <a:r>
              <a:rPr lang="en-US" dirty="0"/>
              <a:t>Along with categorizing, the goal is to answer one crucial question, how much parallelism is too much parallelism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655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E7048-F657-7A83-DBE2-49379A471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76004-BF0B-32D1-B942-6534CFC0F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 Audio files to their Genre</a:t>
            </a:r>
          </a:p>
          <a:p>
            <a:r>
              <a:rPr lang="en-US" dirty="0"/>
              <a:t>Convert Audio to Mel Spectrogram Log of size 128*128</a:t>
            </a:r>
          </a:p>
          <a:p>
            <a:r>
              <a:rPr lang="en-US" dirty="0"/>
              <a:t>Develop a Deep Learning Model to classify the audio accurately</a:t>
            </a:r>
          </a:p>
        </p:txBody>
      </p:sp>
    </p:spTree>
    <p:extLst>
      <p:ext uri="{BB962C8B-B14F-4D97-AF65-F5344CB8AC3E}">
        <p14:creationId xmlns:p14="http://schemas.microsoft.com/office/powerpoint/2010/main" val="4095717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4A631-F0E3-E341-9AF0-4DED50B0F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C3CF6-BD4B-858F-067C-3E55E4D65F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835908"/>
          </a:xfrm>
        </p:spPr>
        <p:txBody>
          <a:bodyPr>
            <a:normAutofit/>
          </a:bodyPr>
          <a:lstStyle/>
          <a:p>
            <a:r>
              <a:rPr lang="en-US" dirty="0" err="1"/>
              <a:t>Data_path.py</a:t>
            </a:r>
            <a:r>
              <a:rPr lang="en-US" dirty="0"/>
              <a:t>: Contains all the paths to the files necessary for the execution of the project </a:t>
            </a:r>
          </a:p>
          <a:p>
            <a:r>
              <a:rPr lang="en-US" dirty="0" err="1"/>
              <a:t>Raw_data.py</a:t>
            </a:r>
            <a:r>
              <a:rPr lang="en-US" dirty="0"/>
              <a:t>: Converts audio to Mel Spectrogram Log of size 128*128</a:t>
            </a:r>
          </a:p>
          <a:p>
            <a:r>
              <a:rPr lang="en-US" dirty="0" err="1"/>
              <a:t>Data_set_split.py</a:t>
            </a:r>
            <a:r>
              <a:rPr lang="en-US" dirty="0"/>
              <a:t>: Splits the dataset into the following shape</a:t>
            </a:r>
          </a:p>
          <a:p>
            <a:r>
              <a:rPr lang="en-US" dirty="0" err="1"/>
              <a:t>Model.py</a:t>
            </a:r>
            <a:r>
              <a:rPr lang="en-US" dirty="0"/>
              <a:t>: Deep learning model</a:t>
            </a:r>
          </a:p>
          <a:p>
            <a:r>
              <a:rPr lang="en-US" dirty="0" err="1"/>
              <a:t>Main.py</a:t>
            </a:r>
            <a:r>
              <a:rPr lang="en-US" dirty="0"/>
              <a:t>: Main execution file</a:t>
            </a:r>
          </a:p>
        </p:txBody>
      </p:sp>
    </p:spTree>
    <p:extLst>
      <p:ext uri="{BB962C8B-B14F-4D97-AF65-F5344CB8AC3E}">
        <p14:creationId xmlns:p14="http://schemas.microsoft.com/office/powerpoint/2010/main" val="3450351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receipt&#10;&#10;Description automatically generated">
            <a:extLst>
              <a:ext uri="{FF2B5EF4-FFF2-40B4-BE49-F238E27FC236}">
                <a16:creationId xmlns:a16="http://schemas.microsoft.com/office/drawing/2014/main" id="{1AC7AAE1-9857-43AC-C6A4-53F6A8103C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160" y="3377509"/>
            <a:ext cx="2782741" cy="2734043"/>
          </a:xfrm>
          <a:prstGeom prst="rect">
            <a:avLst/>
          </a:prstGeom>
        </p:spPr>
      </p:pic>
      <p:sp>
        <p:nvSpPr>
          <p:cNvPr id="16" name="Rectangle 9">
            <a:extLst>
              <a:ext uri="{FF2B5EF4-FFF2-40B4-BE49-F238E27FC236}">
                <a16:creationId xmlns:a16="http://schemas.microsoft.com/office/drawing/2014/main" id="{DCD3F51F-E0F2-41F0-9EAD-111C87DFF5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278F00-7E6B-58E3-6219-106E88B31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9732" y="1290025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Dataset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BFCA90C-50A9-FC33-4295-1DBE7824927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336" y="321733"/>
            <a:ext cx="3188388" cy="273404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E88D8-1F6F-23EA-5CD6-BC5ED7B14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5061" y="2857982"/>
            <a:ext cx="5285791" cy="3042547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Total size: 1.41 GB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Audio Files: 1.33 GB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Total Audio Files: 1000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Total Genres: 10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DD3E984-AD89-2776-277D-EF30F7E64147}"/>
              </a:ext>
            </a:extLst>
          </p:cNvPr>
          <p:cNvSpPr txBox="1">
            <a:spLocks/>
          </p:cNvSpPr>
          <p:nvPr/>
        </p:nvSpPr>
        <p:spPr>
          <a:xfrm>
            <a:off x="10192512" y="2857982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Blues</a:t>
            </a:r>
          </a:p>
          <a:p>
            <a:r>
              <a:rPr lang="en-US"/>
              <a:t>Classical</a:t>
            </a:r>
          </a:p>
          <a:p>
            <a:r>
              <a:rPr lang="en-US"/>
              <a:t>Country</a:t>
            </a:r>
          </a:p>
          <a:p>
            <a:r>
              <a:rPr lang="en-US"/>
              <a:t>Disco</a:t>
            </a:r>
          </a:p>
          <a:p>
            <a:r>
              <a:rPr lang="en-US"/>
              <a:t>HipHop</a:t>
            </a:r>
          </a:p>
          <a:p>
            <a:r>
              <a:rPr lang="en-US"/>
              <a:t>Jazz</a:t>
            </a:r>
          </a:p>
          <a:p>
            <a:r>
              <a:rPr lang="en-US"/>
              <a:t>Metal</a:t>
            </a:r>
          </a:p>
          <a:p>
            <a:r>
              <a:rPr lang="en-US"/>
              <a:t>Pop</a:t>
            </a:r>
          </a:p>
          <a:p>
            <a:r>
              <a:rPr lang="en-US"/>
              <a:t>Reggae</a:t>
            </a:r>
          </a:p>
          <a:p>
            <a:r>
              <a:rPr lang="en-US"/>
              <a:t>Rock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443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0C3AA-E948-EF04-7FC1-847D32D51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Data</a:t>
            </a:r>
          </a:p>
        </p:txBody>
      </p:sp>
      <p:pic>
        <p:nvPicPr>
          <p:cNvPr id="4" name="country.00000" descr="country.00000">
            <a:hlinkClick r:id="" action="ppaction://media"/>
            <a:extLst>
              <a:ext uri="{FF2B5EF4-FFF2-40B4-BE49-F238E27FC236}">
                <a16:creationId xmlns:a16="http://schemas.microsoft.com/office/drawing/2014/main" id="{C8C27CAF-5FA0-520F-90A2-7D5545AFD65F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2266173"/>
            <a:ext cx="812800" cy="812800"/>
          </a:xfrm>
        </p:spPr>
      </p:pic>
      <p:pic>
        <p:nvPicPr>
          <p:cNvPr id="6" name="Picture 5" descr="A picture containing text, curtain&#10;&#10;Description automatically generated">
            <a:extLst>
              <a:ext uri="{FF2B5EF4-FFF2-40B4-BE49-F238E27FC236}">
                <a16:creationId xmlns:a16="http://schemas.microsoft.com/office/drawing/2014/main" id="{6DD4B5F7-6069-0C2E-C36C-781FEF85C0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3961" y="3644916"/>
            <a:ext cx="8824077" cy="306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585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84C91-CD49-35A9-849F-58C09D8BD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data</a:t>
            </a:r>
          </a:p>
        </p:txBody>
      </p:sp>
      <p:pic>
        <p:nvPicPr>
          <p:cNvPr id="4" name="hiphop.00007" descr="hiphop.00007">
            <a:hlinkClick r:id="" action="ppaction://media"/>
            <a:extLst>
              <a:ext uri="{FF2B5EF4-FFF2-40B4-BE49-F238E27FC236}">
                <a16:creationId xmlns:a16="http://schemas.microsoft.com/office/drawing/2014/main" id="{42B8BCEC-A331-B866-60C9-DEE0921E87CC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2295589"/>
            <a:ext cx="812800" cy="812800"/>
          </a:xfrm>
        </p:spPr>
      </p:pic>
      <p:pic>
        <p:nvPicPr>
          <p:cNvPr id="6" name="Picture 5" descr="A picture containing text, furniture, curtain&#10;&#10;Description automatically generated">
            <a:extLst>
              <a:ext uri="{FF2B5EF4-FFF2-40B4-BE49-F238E27FC236}">
                <a16:creationId xmlns:a16="http://schemas.microsoft.com/office/drawing/2014/main" id="{D028EE44-648D-C9C5-8DA3-6C3F950FC6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2496" y="3652116"/>
            <a:ext cx="8827008" cy="305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398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8FE7F-354F-3D7C-134E-315C8D284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CF8F3-16D2-A972-92DE-4FE122EF4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Cluster: Discovery High-Performance Computing Cluster</a:t>
            </a:r>
          </a:p>
          <a:p>
            <a:r>
              <a:rPr lang="en-US" dirty="0"/>
              <a:t>Reservation: csye7105-gpu</a:t>
            </a:r>
          </a:p>
          <a:p>
            <a:r>
              <a:rPr lang="en-US" dirty="0"/>
              <a:t>Reservation Memory: 2GB</a:t>
            </a:r>
          </a:p>
          <a:p>
            <a:r>
              <a:rPr lang="en-US" dirty="0"/>
              <a:t>Time reserved: 4 </a:t>
            </a:r>
            <a:r>
              <a:rPr lang="en-US" dirty="0" err="1"/>
              <a:t>hrs</a:t>
            </a:r>
            <a:endParaRPr lang="en-US" dirty="0"/>
          </a:p>
          <a:p>
            <a:r>
              <a:rPr lang="en-US" dirty="0"/>
              <a:t>GPU: Nvidia V100-SXM2</a:t>
            </a:r>
          </a:p>
          <a:p>
            <a:r>
              <a:rPr lang="en-US" dirty="0"/>
              <a:t>GPU Count: 1, 2 and 4</a:t>
            </a:r>
          </a:p>
          <a:p>
            <a:r>
              <a:rPr lang="en-US" dirty="0"/>
              <a:t>GPU Memory: 32GB/GPU</a:t>
            </a:r>
          </a:p>
          <a:p>
            <a:r>
              <a:rPr lang="en-US" dirty="0"/>
              <a:t>CPU: 1</a:t>
            </a:r>
          </a:p>
          <a:p>
            <a:r>
              <a:rPr lang="en-US" dirty="0"/>
              <a:t>Nodes: 1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587616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{568F1079-A872-5D48-9EEB-9C08E0B5079A}tf10001120</Template>
  <TotalTime>62</TotalTime>
  <Words>596</Words>
  <Application>Microsoft Macintosh PowerPoint</Application>
  <PresentationFormat>Widescreen</PresentationFormat>
  <Paragraphs>104</Paragraphs>
  <Slides>19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Gill Sans MT</vt:lpstr>
      <vt:lpstr>Parcel</vt:lpstr>
      <vt:lpstr>Music Genre Classification with Parallelized Deep Learning</vt:lpstr>
      <vt:lpstr>Problem Statement</vt:lpstr>
      <vt:lpstr>GOAL</vt:lpstr>
      <vt:lpstr>Methodology</vt:lpstr>
      <vt:lpstr>Code files</vt:lpstr>
      <vt:lpstr>Dataset</vt:lpstr>
      <vt:lpstr>Sample Data</vt:lpstr>
      <vt:lpstr>Sample data</vt:lpstr>
      <vt:lpstr>Hardware Usage</vt:lpstr>
      <vt:lpstr>Model Architecture</vt:lpstr>
      <vt:lpstr>Train Test Split</vt:lpstr>
      <vt:lpstr>Constant Parameters</vt:lpstr>
      <vt:lpstr>Experiment 1 </vt:lpstr>
      <vt:lpstr>Experiment 2</vt:lpstr>
      <vt:lpstr>Experiment 3</vt:lpstr>
      <vt:lpstr>Analysis</vt:lpstr>
      <vt:lpstr>PCA</vt:lpstr>
      <vt:lpstr>PCA – Component analysis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Genre Classification with Parallelized Deep Learning</dc:title>
  <dc:creator>Ashish Jitendra Roy</dc:creator>
  <cp:lastModifiedBy>Ashish Jitendra Roy</cp:lastModifiedBy>
  <cp:revision>2</cp:revision>
  <dcterms:created xsi:type="dcterms:W3CDTF">2022-05-01T02:50:55Z</dcterms:created>
  <dcterms:modified xsi:type="dcterms:W3CDTF">2022-05-05T19:29:38Z</dcterms:modified>
</cp:coreProperties>
</file>

<file path=docProps/thumbnail.jpeg>
</file>